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62" r:id="rId3"/>
    <p:sldId id="257" r:id="rId4"/>
    <p:sldId id="258" r:id="rId5"/>
    <p:sldId id="259" r:id="rId6"/>
    <p:sldId id="260" r:id="rId7"/>
    <p:sldId id="261" r:id="rId8"/>
    <p:sldId id="278" r:id="rId9"/>
    <p:sldId id="265" r:id="rId10"/>
    <p:sldId id="263" r:id="rId11"/>
    <p:sldId id="264"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5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618F82-7EFE-427A-B1B4-831BABBFFDAB}" type="datetimeFigureOut">
              <a:rPr lang="tr-TR" smtClean="0"/>
              <a:t>28.04.2015</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F4ED7A-7C0C-4AC2-A698-47C426C1BCEB}"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10F4ED7A-7C0C-4AC2-A698-47C426C1BCEB}" type="slidenum">
              <a:rPr lang="tr-TR" smtClean="0"/>
              <a:t>16</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B696FF55-2DB8-4203-AD12-77FDDA87B920}" type="datetimeFigureOut">
              <a:rPr lang="tr-TR" smtClean="0"/>
              <a:pPr/>
              <a:t>28.04.2015</a:t>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9B898051-2145-4062-A543-2E771B247769}"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696FF55-2DB8-4203-AD12-77FDDA87B920}" type="datetimeFigureOut">
              <a:rPr lang="tr-TR" smtClean="0"/>
              <a:pPr/>
              <a:t>28.04.2015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B898051-2145-4062-A543-2E771B24776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696FF55-2DB8-4203-AD12-77FDDA87B920}" type="datetimeFigureOut">
              <a:rPr lang="tr-TR" smtClean="0"/>
              <a:pPr/>
              <a:t>28.04.2015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B898051-2145-4062-A543-2E771B24776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B696FF55-2DB8-4203-AD12-77FDDA87B920}" type="datetimeFigureOut">
              <a:rPr lang="tr-TR" smtClean="0"/>
              <a:pPr/>
              <a:t>28.04.2015</a:t>
            </a:fld>
            <a:endParaRPr lang="tr-TR"/>
          </a:p>
        </p:txBody>
      </p:sp>
      <p:sp>
        <p:nvSpPr>
          <p:cNvPr id="19" name="18 Altbilgi Yer Tutucusu"/>
          <p:cNvSpPr>
            <a:spLocks noGrp="1"/>
          </p:cNvSpPr>
          <p:nvPr>
            <p:ph type="ftr" sz="quarter" idx="11"/>
          </p:nvPr>
        </p:nvSpPr>
        <p:spPr>
          <a:xfrm>
            <a:off x="3581400" y="76200"/>
            <a:ext cx="2895600" cy="288925"/>
          </a:xfrm>
        </p:spPr>
        <p:txBody>
          <a:bodyPr/>
          <a:lstStyle/>
          <a:p>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9B898051-2145-4062-A543-2E771B247769}"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fld id="{B696FF55-2DB8-4203-AD12-77FDDA87B920}" type="datetimeFigureOut">
              <a:rPr lang="tr-TR" smtClean="0"/>
              <a:pPr/>
              <a:t>28.04.2015</a:t>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9B898051-2145-4062-A543-2E771B247769}" type="slidenum">
              <a:rPr lang="tr-TR" smtClean="0"/>
              <a:pPr/>
              <a:t>‹#›</a:t>
            </a:fld>
            <a:endParaRPr lang="tr-TR"/>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B696FF55-2DB8-4203-AD12-77FDDA87B920}" type="datetimeFigureOut">
              <a:rPr lang="tr-TR" smtClean="0"/>
              <a:pPr/>
              <a:t>28.04.2015</a:t>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9B898051-2145-4062-A543-2E771B24776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B696FF55-2DB8-4203-AD12-77FDDA87B920}" type="datetimeFigureOut">
              <a:rPr lang="tr-TR" smtClean="0"/>
              <a:pPr/>
              <a:t>28.04.2015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9B898051-2145-4062-A543-2E771B247769}" type="slidenum">
              <a:rPr lang="tr-TR" smtClean="0"/>
              <a:pPr/>
              <a:t>‹#›</a:t>
            </a:fld>
            <a:endParaRPr 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B696FF55-2DB8-4203-AD12-77FDDA87B920}" type="datetimeFigureOut">
              <a:rPr lang="tr-TR" smtClean="0"/>
              <a:pPr/>
              <a:t>28.04.2015</a:t>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B898051-2145-4062-A543-2E771B24776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B696FF55-2DB8-4203-AD12-77FDDA87B920}" type="datetimeFigureOut">
              <a:rPr lang="tr-TR" smtClean="0"/>
              <a:pPr/>
              <a:t>28.04.2015</a:t>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B898051-2145-4062-A543-2E771B247769}"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B696FF55-2DB8-4203-AD12-77FDDA87B920}" type="datetimeFigureOut">
              <a:rPr lang="tr-TR" smtClean="0"/>
              <a:pPr/>
              <a:t>28.04.2015</a:t>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B898051-2145-4062-A543-2E771B24776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B696FF55-2DB8-4203-AD12-77FDDA87B920}" type="datetimeFigureOut">
              <a:rPr lang="tr-TR" smtClean="0"/>
              <a:pPr/>
              <a:t>28.04.2015</a:t>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9B898051-2145-4062-A543-2E771B247769}" type="slidenum">
              <a:rPr lang="tr-TR" smtClean="0"/>
              <a:pPr/>
              <a:t>‹#›</a:t>
            </a:fld>
            <a:endParaRPr lang="tr-TR"/>
          </a:p>
        </p:txBody>
      </p:sp>
      <p:sp>
        <p:nvSpPr>
          <p:cNvPr id="17" name="16 Başlık"/>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696FF55-2DB8-4203-AD12-77FDDA87B920}" type="datetimeFigureOut">
              <a:rPr lang="tr-TR" smtClean="0"/>
              <a:pPr/>
              <a:t>28.04.2015</a:t>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9B898051-2145-4062-A543-2E771B247769}" type="slidenum">
              <a:rPr lang="tr-TR" smtClean="0"/>
              <a:pPr/>
              <a:t>‹#›</a:t>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11560" y="404664"/>
            <a:ext cx="7772400" cy="1470025"/>
          </a:xfrm>
        </p:spPr>
        <p:txBody>
          <a:bodyPr/>
          <a:lstStyle/>
          <a:p>
            <a:r>
              <a:rPr lang="tr-TR" dirty="0" smtClean="0"/>
              <a:t>ÇOCUK VE KİTAP</a:t>
            </a:r>
            <a:endParaRPr lang="tr-TR" dirty="0"/>
          </a:p>
        </p:txBody>
      </p:sp>
      <p:sp>
        <p:nvSpPr>
          <p:cNvPr id="3" name="2 Alt Başlık"/>
          <p:cNvSpPr>
            <a:spLocks noGrp="1"/>
          </p:cNvSpPr>
          <p:nvPr>
            <p:ph type="subTitle" idx="1"/>
          </p:nvPr>
        </p:nvSpPr>
        <p:spPr>
          <a:xfrm>
            <a:off x="395536" y="1700808"/>
            <a:ext cx="8136904" cy="3937992"/>
          </a:xfrm>
        </p:spPr>
        <p:txBody>
          <a:bodyPr>
            <a:normAutofit/>
          </a:bodyPr>
          <a:lstStyle/>
          <a:p>
            <a:r>
              <a:rPr lang="tr-TR" dirty="0">
                <a:solidFill>
                  <a:schemeClr val="tx1"/>
                </a:solidFill>
              </a:rPr>
              <a:t>Çocuklarınıza kitap okumanız için gereken herhangi bir yaş, belirli bir zaman dilimi yok. Belki de kitap okumak, her yaşta, her zaman, her yerde yapılabilen en kolay ve eğlenceli bir aktivite olabilir. </a:t>
            </a:r>
          </a:p>
        </p:txBody>
      </p:sp>
      <p:pic>
        <p:nvPicPr>
          <p:cNvPr id="35842" name="Picture 2" descr="çocuk ve kitap ile ilgili görsel sonucu"/>
          <p:cNvPicPr>
            <a:picLocks noChangeAspect="1" noChangeArrowheads="1"/>
          </p:cNvPicPr>
          <p:nvPr/>
        </p:nvPicPr>
        <p:blipFill>
          <a:blip r:embed="rId2" cstate="print"/>
          <a:srcRect/>
          <a:stretch>
            <a:fillRect/>
          </a:stretch>
        </p:blipFill>
        <p:spPr bwMode="auto">
          <a:xfrm>
            <a:off x="2771800" y="2060848"/>
            <a:ext cx="2847975" cy="160972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0-1 yaş kitap"/>
          <p:cNvPicPr/>
          <p:nvPr/>
        </p:nvPicPr>
        <p:blipFill>
          <a:blip r:embed="rId2" cstate="print"/>
          <a:srcRect/>
          <a:stretch>
            <a:fillRect/>
          </a:stretch>
        </p:blipFill>
        <p:spPr bwMode="auto">
          <a:xfrm>
            <a:off x="179512" y="620688"/>
            <a:ext cx="2858770" cy="1697990"/>
          </a:xfrm>
          <a:prstGeom prst="rect">
            <a:avLst/>
          </a:prstGeom>
          <a:noFill/>
          <a:ln w="9525">
            <a:noFill/>
            <a:miter lim="800000"/>
            <a:headEnd/>
            <a:tailEnd/>
          </a:ln>
        </p:spPr>
      </p:pic>
      <p:pic>
        <p:nvPicPr>
          <p:cNvPr id="5" name="4 Resim" descr="0-1 yaş"/>
          <p:cNvPicPr/>
          <p:nvPr/>
        </p:nvPicPr>
        <p:blipFill>
          <a:blip r:embed="rId3" cstate="print"/>
          <a:srcRect/>
          <a:stretch>
            <a:fillRect/>
          </a:stretch>
        </p:blipFill>
        <p:spPr bwMode="auto">
          <a:xfrm>
            <a:off x="3131840" y="2348880"/>
            <a:ext cx="2858770" cy="1429385"/>
          </a:xfrm>
          <a:prstGeom prst="rect">
            <a:avLst/>
          </a:prstGeom>
          <a:noFill/>
          <a:ln w="9525">
            <a:noFill/>
            <a:miter lim="800000"/>
            <a:headEnd/>
            <a:tailEnd/>
          </a:ln>
        </p:spPr>
      </p:pic>
      <p:pic>
        <p:nvPicPr>
          <p:cNvPr id="1026" name="Picture 2" descr="C:\Users\Okul\Desktop\çocuk ve kitap\imagesARRQWMMQ.jpg"/>
          <p:cNvPicPr>
            <a:picLocks noChangeAspect="1" noChangeArrowheads="1"/>
          </p:cNvPicPr>
          <p:nvPr/>
        </p:nvPicPr>
        <p:blipFill>
          <a:blip r:embed="rId4" cstate="print"/>
          <a:srcRect/>
          <a:stretch>
            <a:fillRect/>
          </a:stretch>
        </p:blipFill>
        <p:spPr bwMode="auto">
          <a:xfrm>
            <a:off x="4572000" y="4005064"/>
            <a:ext cx="3007221" cy="250316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7500" lnSpcReduction="20000"/>
          </a:bodyPr>
          <a:lstStyle/>
          <a:p>
            <a:r>
              <a:rPr lang="tr-TR" dirty="0"/>
              <a:t>Çocukların en hızla geliştikleri bu dönemde, tek tip kitap yeterli olmayacak tabii ki. Bu dönem tanışmanın devamı, keşif dönemi.</a:t>
            </a:r>
          </a:p>
          <a:p>
            <a:r>
              <a:rPr lang="tr-TR" dirty="0"/>
              <a:t>Büyük, renkli, kartondan yapılma, dayanıklı ve temel konularda bilgi veren </a:t>
            </a:r>
            <a:r>
              <a:rPr lang="tr-TR" dirty="0" smtClean="0"/>
              <a:t>kitaplar </a:t>
            </a:r>
            <a:r>
              <a:rPr lang="tr-TR" dirty="0" smtClean="0"/>
              <a:t>seçilmeli. </a:t>
            </a:r>
            <a:r>
              <a:rPr lang="tr-TR" dirty="0"/>
              <a:t>Ağızlarına götürme, sayfaları çekiştirme durumunda panik olmamanız için dayanıklı kitaplarla işe başlamakta fayda var.</a:t>
            </a:r>
          </a:p>
          <a:p>
            <a:r>
              <a:rPr lang="tr-TR" dirty="0"/>
              <a:t>Temel konular derken, hayvanlar, taşıtlar, aileler, yiyecekler, doğa gibi konuların anlatıldığı, büyük harflerle ilgili resmin altına ne olduğunun yazıldığı kitaplar, hareketli, içerisinden ayrı bölümler çıkan (pop-</a:t>
            </a:r>
            <a:r>
              <a:rPr lang="tr-TR" dirty="0" err="1"/>
              <a:t>up</a:t>
            </a:r>
            <a:r>
              <a:rPr lang="tr-TR" dirty="0"/>
              <a:t> tarzı), altı tekerlekli, sesli kitaplar özellikle bir ve iki yaş için  çok uygun.</a:t>
            </a:r>
          </a:p>
          <a:p>
            <a:endParaRPr lang="tr-TR" dirty="0"/>
          </a:p>
        </p:txBody>
      </p:sp>
      <p:sp>
        <p:nvSpPr>
          <p:cNvPr id="4" name="3 Metin kutusu"/>
          <p:cNvSpPr txBox="1"/>
          <p:nvPr/>
        </p:nvSpPr>
        <p:spPr>
          <a:xfrm>
            <a:off x="755576" y="404664"/>
            <a:ext cx="7056784" cy="646331"/>
          </a:xfrm>
          <a:prstGeom prst="rect">
            <a:avLst/>
          </a:prstGeom>
          <a:noFill/>
        </p:spPr>
        <p:txBody>
          <a:bodyPr wrap="square" rtlCol="0">
            <a:spAutoFit/>
          </a:bodyPr>
          <a:lstStyle/>
          <a:p>
            <a:r>
              <a:rPr lang="tr-TR" sz="3600" b="1" dirty="0" smtClean="0"/>
              <a:t>1-3 YAŞ İÇİN:</a:t>
            </a:r>
            <a:endParaRPr lang="tr-TR" sz="36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88640"/>
            <a:ext cx="9144000" cy="6669360"/>
          </a:xfrm>
        </p:spPr>
        <p:txBody>
          <a:bodyPr>
            <a:noAutofit/>
          </a:bodyPr>
          <a:lstStyle/>
          <a:p>
            <a:pPr>
              <a:lnSpc>
                <a:spcPct val="150000"/>
              </a:lnSpc>
              <a:buNone/>
            </a:pPr>
            <a:r>
              <a:rPr lang="tr-TR" sz="2800" dirty="0"/>
              <a:t>Bunları unutmayın</a:t>
            </a:r>
            <a:r>
              <a:rPr lang="tr-TR" sz="2800" dirty="0" smtClean="0"/>
              <a:t>:</a:t>
            </a:r>
          </a:p>
          <a:p>
            <a:pPr>
              <a:lnSpc>
                <a:spcPct val="150000"/>
              </a:lnSpc>
            </a:pPr>
            <a:r>
              <a:rPr lang="tr-TR" sz="2800" dirty="0" smtClean="0"/>
              <a:t>Küçük </a:t>
            </a:r>
            <a:r>
              <a:rPr lang="tr-TR" sz="2800" dirty="0"/>
              <a:t>çocuklar aynı kitabın tekrar tekrar okunmasından hoşlanır</a:t>
            </a:r>
            <a:r>
              <a:rPr lang="tr-TR" sz="2800" dirty="0" smtClean="0"/>
              <a:t>.</a:t>
            </a:r>
          </a:p>
          <a:p>
            <a:pPr>
              <a:lnSpc>
                <a:spcPct val="150000"/>
              </a:lnSpc>
            </a:pPr>
            <a:r>
              <a:rPr lang="tr-TR" sz="2800" dirty="0" smtClean="0"/>
              <a:t>Küçük </a:t>
            </a:r>
            <a:r>
              <a:rPr lang="tr-TR" sz="2800" dirty="0"/>
              <a:t>çocuklar uyumadan önce kitap okunmasından hoşlanır</a:t>
            </a:r>
            <a:r>
              <a:rPr lang="tr-TR" sz="2800" dirty="0" smtClean="0"/>
              <a:t>.</a:t>
            </a:r>
          </a:p>
          <a:p>
            <a:pPr>
              <a:lnSpc>
                <a:spcPct val="150000"/>
              </a:lnSpc>
            </a:pPr>
            <a:r>
              <a:rPr lang="tr-TR" sz="2800" dirty="0" smtClean="0"/>
              <a:t>Küçük </a:t>
            </a:r>
            <a:r>
              <a:rPr lang="tr-TR" sz="2800" dirty="0"/>
              <a:t>çocuklar okunacak kitabı seçmekten ve kendisi tutmaktan hoşlanır</a:t>
            </a:r>
            <a:r>
              <a:rPr lang="tr-TR" sz="2800" dirty="0" smtClean="0"/>
              <a:t>.</a:t>
            </a:r>
          </a:p>
          <a:p>
            <a:pPr>
              <a:lnSpc>
                <a:spcPct val="150000"/>
              </a:lnSpc>
            </a:pPr>
            <a:r>
              <a:rPr lang="tr-TR" sz="2800" dirty="0" smtClean="0"/>
              <a:t>Küçük </a:t>
            </a:r>
            <a:r>
              <a:rPr lang="tr-TR" sz="2800" dirty="0"/>
              <a:t>çocuklar yiyecekler, vasıtalar, hayvanlar ve çocuklarla ilgili kitaplardan hoşlanır.</a:t>
            </a:r>
            <a:br>
              <a:rPr lang="tr-TR" sz="2800" dirty="0"/>
            </a:br>
            <a:r>
              <a:rPr lang="tr-TR" sz="2800" b="1" dirty="0"/>
              <a:t/>
            </a:r>
            <a:br>
              <a:rPr lang="tr-TR" sz="2800" b="1" dirty="0"/>
            </a:br>
            <a:endParaRPr lang="tr-TR"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332656"/>
            <a:ext cx="9144000" cy="5793507"/>
          </a:xfrm>
        </p:spPr>
        <p:txBody>
          <a:bodyPr>
            <a:normAutofit fontScale="92500" lnSpcReduction="20000"/>
          </a:bodyPr>
          <a:lstStyle/>
          <a:p>
            <a:pPr>
              <a:lnSpc>
                <a:spcPct val="160000"/>
              </a:lnSpc>
            </a:pPr>
            <a:r>
              <a:rPr lang="tr-TR" dirty="0" smtClean="0"/>
              <a:t>Küçük çocuklar yazısı çok fazla olmayan kitaplardan hoşlanır.</a:t>
            </a:r>
          </a:p>
          <a:p>
            <a:pPr>
              <a:lnSpc>
                <a:spcPct val="160000"/>
              </a:lnSpc>
            </a:pPr>
            <a:r>
              <a:rPr lang="tr-TR" dirty="0" smtClean="0"/>
              <a:t>Siz okurken çocuğunuzun hareket etmesine izin verin.</a:t>
            </a:r>
          </a:p>
          <a:p>
            <a:pPr>
              <a:lnSpc>
                <a:spcPct val="160000"/>
              </a:lnSpc>
            </a:pPr>
            <a:r>
              <a:rPr lang="tr-TR" dirty="0" smtClean="0"/>
              <a:t>Resimlerin isimlerini belirtin. Küçük çocuklar bu şekilde yeni kelimeler öğrenirler.</a:t>
            </a:r>
          </a:p>
          <a:p>
            <a:pPr>
              <a:lnSpc>
                <a:spcPct val="160000"/>
              </a:lnSpc>
            </a:pPr>
            <a:r>
              <a:rPr lang="tr-TR" dirty="0" smtClean="0"/>
              <a:t>Çeşitli nedenlerle beklemeniz gerektiği zamanlarda birlikte kitaplara bakın.</a:t>
            </a:r>
          </a:p>
          <a:p>
            <a:pPr>
              <a:lnSpc>
                <a:spcPct val="160000"/>
              </a:lnSpc>
            </a:pPr>
            <a:r>
              <a:rPr lang="tr-TR" dirty="0" smtClean="0"/>
              <a:t>Gittiğiniz her yerde tabelaları ve levhaları okuyun.</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1268760"/>
            <a:ext cx="8712968" cy="4857403"/>
          </a:xfrm>
        </p:spPr>
        <p:txBody>
          <a:bodyPr>
            <a:noAutofit/>
          </a:bodyPr>
          <a:lstStyle/>
          <a:p>
            <a:r>
              <a:rPr lang="tr-TR" sz="2800" dirty="0"/>
              <a:t>Artık seçenekleriniz daha da artıyor. Hem masalsı anlatımlı kitaplar içerisinden seçebilirsiniz, hem de eğitici kaynaklara yönlenebilirsiniz. Yeni yeni okumayı öğrenen </a:t>
            </a:r>
            <a:r>
              <a:rPr lang="tr-TR" sz="2800" dirty="0" smtClean="0"/>
              <a:t>bıdığınıza </a:t>
            </a:r>
            <a:r>
              <a:rPr lang="tr-TR" sz="2800" dirty="0"/>
              <a:t>rahat okuyabileceği, büyük puntolu yazılar olan kitaplardan alabilirsiniz</a:t>
            </a:r>
            <a:r>
              <a:rPr lang="tr-TR" sz="2800" dirty="0" smtClean="0"/>
              <a:t>.</a:t>
            </a:r>
          </a:p>
          <a:p>
            <a:r>
              <a:rPr lang="tr-TR" sz="2800" dirty="0" smtClean="0"/>
              <a:t>Kendi </a:t>
            </a:r>
            <a:r>
              <a:rPr lang="tr-TR" sz="2800" dirty="0"/>
              <a:t>yaşamlarını anlamalarına yardımcı olacak fikirler ya da konular </a:t>
            </a:r>
            <a:r>
              <a:rPr lang="tr-TR" sz="2800" dirty="0" smtClean="0"/>
              <a:t>içeren</a:t>
            </a:r>
          </a:p>
          <a:p>
            <a:r>
              <a:rPr lang="tr-TR" sz="2800" dirty="0" smtClean="0"/>
              <a:t>Belirgin </a:t>
            </a:r>
            <a:r>
              <a:rPr lang="tr-TR" sz="2800" dirty="0"/>
              <a:t>bir konusu ya da kahramanı </a:t>
            </a:r>
            <a:r>
              <a:rPr lang="tr-TR" sz="2800" dirty="0" smtClean="0"/>
              <a:t>olan</a:t>
            </a:r>
          </a:p>
          <a:p>
            <a:r>
              <a:rPr lang="tr-TR" sz="2800" dirty="0" smtClean="0"/>
              <a:t>Bir </a:t>
            </a:r>
            <a:r>
              <a:rPr lang="tr-TR" sz="2800" dirty="0"/>
              <a:t>ya da birkaç kahramanın karşılıklı ilişkisini anlatan öyküler içeren (üç küçük domuzcuk gibi</a:t>
            </a:r>
            <a:r>
              <a:rPr lang="tr-TR" sz="2800" dirty="0" smtClean="0"/>
              <a:t>)</a:t>
            </a:r>
          </a:p>
        </p:txBody>
      </p:sp>
      <p:sp>
        <p:nvSpPr>
          <p:cNvPr id="4" name="3 Metin kutusu"/>
          <p:cNvSpPr txBox="1"/>
          <p:nvPr/>
        </p:nvSpPr>
        <p:spPr>
          <a:xfrm>
            <a:off x="755576" y="404664"/>
            <a:ext cx="7056784" cy="646331"/>
          </a:xfrm>
          <a:prstGeom prst="rect">
            <a:avLst/>
          </a:prstGeom>
          <a:noFill/>
        </p:spPr>
        <p:txBody>
          <a:bodyPr wrap="square" rtlCol="0">
            <a:spAutoFit/>
          </a:bodyPr>
          <a:lstStyle/>
          <a:p>
            <a:r>
              <a:rPr lang="tr-TR" sz="3600" b="1" dirty="0" smtClean="0"/>
              <a:t>3-5 YAŞ İÇİN:</a:t>
            </a:r>
            <a:endParaRPr lang="tr-TR" sz="3600" b="1" dirty="0"/>
          </a:p>
        </p:txBody>
      </p:sp>
    </p:spTree>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88640"/>
            <a:ext cx="8820472" cy="6408712"/>
          </a:xfrm>
        </p:spPr>
        <p:txBody>
          <a:bodyPr>
            <a:normAutofit fontScale="32500" lnSpcReduction="20000"/>
          </a:bodyPr>
          <a:lstStyle/>
          <a:p>
            <a:pPr>
              <a:lnSpc>
                <a:spcPct val="150000"/>
              </a:lnSpc>
              <a:buNone/>
            </a:pPr>
            <a:r>
              <a:rPr lang="tr-TR" sz="8600" dirty="0"/>
              <a:t>Bunları unutmayın:</a:t>
            </a:r>
          </a:p>
          <a:p>
            <a:pPr>
              <a:lnSpc>
                <a:spcPct val="150000"/>
              </a:lnSpc>
            </a:pPr>
            <a:r>
              <a:rPr lang="tr-TR" sz="8600" dirty="0" smtClean="0"/>
              <a:t>Okul </a:t>
            </a:r>
            <a:r>
              <a:rPr lang="tr-TR" sz="8600" dirty="0"/>
              <a:t>öncesi dönemdeki çocuklar çeşitli öykülerin yer aldığı kitaplardan </a:t>
            </a:r>
            <a:r>
              <a:rPr lang="tr-TR" sz="8600" dirty="0" smtClean="0"/>
              <a:t>hoşlanır.</a:t>
            </a:r>
          </a:p>
          <a:p>
            <a:pPr>
              <a:lnSpc>
                <a:spcPct val="150000"/>
              </a:lnSpc>
            </a:pPr>
            <a:r>
              <a:rPr lang="tr-TR" sz="8600" dirty="0" smtClean="0"/>
              <a:t>Okul </a:t>
            </a:r>
            <a:r>
              <a:rPr lang="tr-TR" sz="8600" dirty="0"/>
              <a:t>öncesi dönemdeki çocuklar alfabe ve rakamların olduğu kitaplardan </a:t>
            </a:r>
            <a:r>
              <a:rPr lang="tr-TR" sz="8600" dirty="0" smtClean="0"/>
              <a:t>hoşlanır.</a:t>
            </a:r>
          </a:p>
          <a:p>
            <a:pPr>
              <a:lnSpc>
                <a:spcPct val="150000"/>
              </a:lnSpc>
            </a:pPr>
            <a:r>
              <a:rPr lang="tr-TR" sz="8600" dirty="0" smtClean="0"/>
              <a:t>Okul </a:t>
            </a:r>
            <a:r>
              <a:rPr lang="tr-TR" sz="8600" dirty="0"/>
              <a:t>öncesi dönemdeki çocuklar aile, arkadaşlar ve okula gitmekle ilgili kitaplardan hoşlanır</a:t>
            </a:r>
            <a:r>
              <a:rPr lang="tr-TR" sz="8600" dirty="0" smtClean="0"/>
              <a:t>.</a:t>
            </a:r>
          </a:p>
          <a:p>
            <a:pPr>
              <a:lnSpc>
                <a:spcPct val="150000"/>
              </a:lnSpc>
            </a:pPr>
            <a:r>
              <a:rPr lang="tr-TR" sz="8600" dirty="0" smtClean="0"/>
              <a:t>Okul </a:t>
            </a:r>
            <a:r>
              <a:rPr lang="tr-TR" sz="8600" dirty="0"/>
              <a:t>öncesi dönemdeki çocuklar uyumadan önce kitap okunmasından hoşlanır</a:t>
            </a:r>
            <a:r>
              <a:rPr lang="tr-TR" sz="8600" dirty="0" smtClean="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6"/>
            <a:ext cx="8229600" cy="5616624"/>
          </a:xfrm>
        </p:spPr>
        <p:txBody>
          <a:bodyPr>
            <a:normAutofit fontScale="62500" lnSpcReduction="20000"/>
          </a:bodyPr>
          <a:lstStyle/>
          <a:p>
            <a:pPr>
              <a:lnSpc>
                <a:spcPct val="150000"/>
              </a:lnSpc>
            </a:pPr>
            <a:r>
              <a:rPr lang="tr-TR" sz="3600" dirty="0" smtClean="0"/>
              <a:t>Okul öncesi dönemdeki çocuklar kitap okunurken yanınıza veya kucağınıza otururlar.</a:t>
            </a:r>
          </a:p>
          <a:p>
            <a:pPr>
              <a:lnSpc>
                <a:spcPct val="150000"/>
              </a:lnSpc>
            </a:pPr>
            <a:r>
              <a:rPr lang="tr-TR" sz="3600" dirty="0" smtClean="0"/>
              <a:t>Okul öncesi dönemdeki çocuklar öykü hakkında sorular sorarlar.</a:t>
            </a:r>
          </a:p>
          <a:p>
            <a:pPr>
              <a:lnSpc>
                <a:spcPct val="150000"/>
              </a:lnSpc>
            </a:pPr>
            <a:r>
              <a:rPr lang="tr-TR" sz="3600" dirty="0" smtClean="0"/>
              <a:t>Çocuğunuzun öyküler anlatmasına izin verin.</a:t>
            </a:r>
          </a:p>
          <a:p>
            <a:pPr>
              <a:lnSpc>
                <a:spcPct val="150000"/>
              </a:lnSpc>
            </a:pPr>
            <a:r>
              <a:rPr lang="tr-TR" sz="3600" dirty="0" smtClean="0"/>
              <a:t>Çocuğunuzla birlikte çocuk kütüphanesine ve kitapçıya giderek kendisi için daha fazla kitap seçme fırsatı sağlayın.</a:t>
            </a:r>
            <a:br>
              <a:rPr lang="tr-TR" sz="3600" dirty="0" smtClean="0"/>
            </a:br>
            <a:r>
              <a:rPr lang="tr-TR" sz="3600" dirty="0" smtClean="0"/>
              <a:t/>
            </a:r>
            <a:br>
              <a:rPr lang="tr-TR" sz="3600" dirty="0" smtClean="0"/>
            </a:br>
            <a:r>
              <a:rPr lang="tr-TR" sz="3600" dirty="0" smtClean="0"/>
              <a:t>Televizyonu kapatın!</a:t>
            </a:r>
            <a:r>
              <a:rPr lang="tr-TR" b="1" dirty="0" smtClean="0"/>
              <a:t/>
            </a:r>
            <a:br>
              <a:rPr lang="tr-TR" b="1" dirty="0" smtClean="0"/>
            </a:br>
            <a:endParaRPr lang="tr-TR" dirty="0" smtClean="0"/>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800" b="1" dirty="0"/>
              <a:t>Çocuklarınıza kitap okuma alışkanlığını kazandırmak için izleyebileceğiniz yollar şöyle sıralanabilir;</a:t>
            </a:r>
            <a:r>
              <a:rPr lang="tr-TR" sz="2800" dirty="0"/>
              <a:t/>
            </a:r>
            <a:br>
              <a:rPr lang="tr-TR" sz="2800" dirty="0"/>
            </a:br>
            <a:endParaRPr lang="tr-TR" sz="2800" dirty="0"/>
          </a:p>
        </p:txBody>
      </p:sp>
      <p:sp>
        <p:nvSpPr>
          <p:cNvPr id="3" name="2 İçerik Yer Tutucusu"/>
          <p:cNvSpPr>
            <a:spLocks noGrp="1"/>
          </p:cNvSpPr>
          <p:nvPr>
            <p:ph idx="1"/>
          </p:nvPr>
        </p:nvSpPr>
        <p:spPr>
          <a:xfrm>
            <a:off x="179512" y="1340768"/>
            <a:ext cx="4680520" cy="5517232"/>
          </a:xfrm>
        </p:spPr>
        <p:txBody>
          <a:bodyPr>
            <a:normAutofit fontScale="55000" lnSpcReduction="20000"/>
          </a:bodyPr>
          <a:lstStyle/>
          <a:p>
            <a:pPr fontAlgn="base"/>
            <a:r>
              <a:rPr lang="tr-TR" sz="4000" dirty="0"/>
              <a:t>Anne ve babasını kitap okurken görüp model alan çocuklar kitap okuma alışkanlığını daha kolay edinebilirler. Bir anne ya da baba olarak çocuğunuzun önünde kitap okuyarak örnek olmalısınız.</a:t>
            </a:r>
          </a:p>
          <a:p>
            <a:pPr fontAlgn="base"/>
            <a:r>
              <a:rPr lang="tr-TR" sz="4000" dirty="0" smtClean="0"/>
              <a:t>Evinize </a:t>
            </a:r>
            <a:r>
              <a:rPr lang="tr-TR" sz="4000" dirty="0"/>
              <a:t>günlük gazete ya da dergi almak ve çocuğunuzun önünde gazetenizi ya da derginizi okumak onu okumaya teşvik etmenize yardımcı olacaktır. Bununla birlikte gazete ve derginizdeki, çocukları ilgilendiren yazıları onlarla paylaşmalı ve onların dikkatini çekmelisiniz</a:t>
            </a:r>
            <a:r>
              <a:rPr lang="tr-TR" sz="4000" dirty="0" smtClean="0"/>
              <a:t>.</a:t>
            </a:r>
            <a:endParaRPr lang="tr-TR" sz="4000" dirty="0"/>
          </a:p>
        </p:txBody>
      </p:sp>
      <p:pic>
        <p:nvPicPr>
          <p:cNvPr id="4" name="3 Resim" descr="http://img03.blogcu.com/images/d/i/k/dikkatbebekvar/7570c8e62b77567b5fb841fac1dab068_1349178343.jpg"/>
          <p:cNvPicPr/>
          <p:nvPr/>
        </p:nvPicPr>
        <p:blipFill>
          <a:blip r:embed="rId2" cstate="print"/>
          <a:srcRect/>
          <a:stretch>
            <a:fillRect/>
          </a:stretch>
        </p:blipFill>
        <p:spPr bwMode="auto">
          <a:xfrm>
            <a:off x="5140325" y="2276872"/>
            <a:ext cx="4003675" cy="275844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332656"/>
            <a:ext cx="8229600" cy="4525963"/>
          </a:xfrm>
        </p:spPr>
        <p:txBody>
          <a:bodyPr>
            <a:normAutofit fontScale="85000" lnSpcReduction="20000"/>
          </a:bodyPr>
          <a:lstStyle/>
          <a:p>
            <a:pPr fontAlgn="base"/>
            <a:r>
              <a:rPr lang="tr-TR" dirty="0"/>
              <a:t>Çocuklar uyumadan sizinle vakit geçirmek isterler. Yataklarındayken dikkatlerini sadece size yöneltmiş durumda olan çocuğunuza keyifli bir hikâye okuyarak onun okumanın tadına varmasını sağlayabilirsiniz. Önemli olan kitaptaki konuya çocuğunuzun ilgisini çekebilmektedir.</a:t>
            </a:r>
          </a:p>
          <a:p>
            <a:pPr fontAlgn="base"/>
            <a:r>
              <a:rPr lang="tr-TR" dirty="0"/>
              <a:t>• Kitap okumak görev ya da zorunluluktan ziyade zevk alınan bir aktivite haline getirilmelidir. Çocuğunuza kitap okumaktan zevk aldığınızı belli etmelisiniz. Bunun için okuduğunuz bir kitaptaki olayları kendi aranızda canlandırabilirsiniz. Çocuğunuzun kitaptaki kahramanların rollerini paylaştırmasını sağlayıp olayları canlandırabilirsiniz</a:t>
            </a:r>
            <a:r>
              <a:rPr lang="tr-TR" dirty="0" smtClean="0"/>
              <a:t>.</a:t>
            </a:r>
            <a:endParaRPr lang="tr-TR" dirty="0"/>
          </a:p>
        </p:txBody>
      </p:sp>
      <p:pic>
        <p:nvPicPr>
          <p:cNvPr id="4" name="3 Resim" descr="http://img03.blogcu.com/images/d/i/k/dikkatbebekvar/91ea18c21142dc321c08e4998c3f2254_1349178632.jpg"/>
          <p:cNvPicPr/>
          <p:nvPr/>
        </p:nvPicPr>
        <p:blipFill>
          <a:blip r:embed="rId2" cstate="print"/>
          <a:srcRect/>
          <a:stretch>
            <a:fillRect/>
          </a:stretch>
        </p:blipFill>
        <p:spPr bwMode="auto">
          <a:xfrm>
            <a:off x="4139952" y="4437112"/>
            <a:ext cx="2935605" cy="2190115"/>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6048672"/>
          </a:xfrm>
        </p:spPr>
        <p:txBody>
          <a:bodyPr>
            <a:normAutofit fontScale="85000" lnSpcReduction="10000"/>
          </a:bodyPr>
          <a:lstStyle/>
          <a:p>
            <a:pPr fontAlgn="base"/>
            <a:r>
              <a:rPr lang="tr-TR" dirty="0"/>
              <a:t>Kitaplardaki hikâyeleri resmetmek ya da resimlere bakarak hikâyeler yaratmak da çocuklarınıza ilginç gelebilir.</a:t>
            </a:r>
          </a:p>
          <a:p>
            <a:pPr fontAlgn="base"/>
            <a:r>
              <a:rPr lang="tr-TR" dirty="0" smtClean="0"/>
              <a:t>Evde </a:t>
            </a:r>
            <a:r>
              <a:rPr lang="tr-TR" dirty="0"/>
              <a:t>okuma ortamı yaratacak bir sessizlik olması ve kitaplarla dolu kitaplıklar da çocuğun okumayı sevmesine yardımcı olur. Hatta mümkünse kitaplıktan bir bölüm çocuğa ayrılabilir ya da ona özel kitapların olduğu yeni bir kitaplık oluşturulabilir.</a:t>
            </a:r>
          </a:p>
          <a:p>
            <a:pPr fontAlgn="base"/>
            <a:r>
              <a:rPr lang="tr-TR" dirty="0" smtClean="0"/>
              <a:t>Çocukla </a:t>
            </a:r>
            <a:r>
              <a:rPr lang="tr-TR" dirty="0"/>
              <a:t>aynı kitabı okuyup daha sonra tartışmak da kitaba olan ilgiyi pekiştirir. Tartışırken çocuklara; “Kitap sence neyi anlatıyor?”, “Kitapta senin için en etkileyici bölüm neresiydi?”, “Kitaptan çıkarılabilecek sonuç nedir?”, “En çok hangi karakteri sevdin?” ve “Kitabın sonu sence nasıl daha farklı bitebilirdi?” gibi sorular sorulabilir.</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404664"/>
            <a:ext cx="8892480" cy="5721499"/>
          </a:xfrm>
        </p:spPr>
        <p:txBody>
          <a:bodyPr>
            <a:normAutofit fontScale="92500"/>
          </a:bodyPr>
          <a:lstStyle/>
          <a:p>
            <a:pPr>
              <a:buNone/>
            </a:pPr>
            <a:r>
              <a:rPr lang="tr-TR" dirty="0" smtClean="0"/>
              <a:t>		Çocuklara </a:t>
            </a:r>
            <a:r>
              <a:rPr lang="tr-TR" dirty="0"/>
              <a:t>küçük yaştan itibaren, hatta bebeklikten başlayarak kitap okumak, onların dil gelişimini ve öğrenme kabiliyetlerini olumlu etkiliyor. Okunanlardan hiçbir şey anlamasa bile bir bebeğe 6 aylıktan itibaren kitap okunmasının anne ile ilişkisinin gelişmesi, göz kontağının kurulması ve duygu paylaşımı açısından çok faydalı olduğu uzmanlar tarafından ortaya konuluyor.  Çocuk, annenin hikaye okurken çıkardığı farklı ses ve </a:t>
            </a:r>
            <a:r>
              <a:rPr lang="tr-TR" dirty="0" err="1"/>
              <a:t>tiyatral</a:t>
            </a:r>
            <a:r>
              <a:rPr lang="tr-TR" dirty="0"/>
              <a:t> mimiklerini görüp etkileniyor. Yaşı büyüdükçe kelime hazinesi genişliyor, duygu dünyası zenginleşiyor ve anlama kapasitesi artıyor.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6120680"/>
          </a:xfrm>
        </p:spPr>
        <p:txBody>
          <a:bodyPr>
            <a:normAutofit fontScale="92500" lnSpcReduction="20000"/>
          </a:bodyPr>
          <a:lstStyle/>
          <a:p>
            <a:pPr fontAlgn="base"/>
            <a:r>
              <a:rPr lang="tr-TR" dirty="0"/>
              <a:t>Çocukla birlikte kitapçılarda vakit geçirilmesi, kitap alışverişleri yapılması, kitap fuarlarının gezilip son çıkan kitapların incelenmesi, yazarlarla küçük söyleşiler yapılması ve çocuğun adına kitap imzalatılması da çocuğun kitapla ve yazarla olan ilişkisinde önemli bir yer tutar.</a:t>
            </a:r>
          </a:p>
          <a:p>
            <a:pPr fontAlgn="base"/>
            <a:r>
              <a:rPr lang="tr-TR" dirty="0" smtClean="0"/>
              <a:t>Çocuğu </a:t>
            </a:r>
            <a:r>
              <a:rPr lang="tr-TR" dirty="0"/>
              <a:t>kütüphane üyesi yapmak ve hatta onunla kütüphaneye gitmek ve ödünç kitap almasını sağlamak kitapla ve kütüphaneyle olan bağının güçlenmesini sağlar.</a:t>
            </a:r>
          </a:p>
          <a:p>
            <a:pPr fontAlgn="base"/>
            <a:r>
              <a:rPr lang="tr-TR" dirty="0" smtClean="0"/>
              <a:t>Kitap </a:t>
            </a:r>
            <a:r>
              <a:rPr lang="tr-TR" dirty="0"/>
              <a:t>seçerken çocuğun gelişimine uygun içerik ve dilde yazılmış olmasına, nasihat verme kaygısı gütmemesine, sürükleyici ve eğlenceli kitaplar olmasına dikkat edilmelidir.</a:t>
            </a:r>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712"/>
            <a:ext cx="8229600" cy="3744416"/>
          </a:xfrm>
        </p:spPr>
        <p:txBody>
          <a:bodyPr/>
          <a:lstStyle/>
          <a:p>
            <a:pPr algn="ctr">
              <a:buNone/>
            </a:pPr>
            <a:r>
              <a:rPr lang="tr-TR" dirty="0"/>
              <a:t>Çocuk kitapları, çocukların çeşitli konularda deneyim edinmelerine de katkı sağlar. Belki de onlara hiç anlatamayacağımız durum, olay ve yer konusunda bilgi edinirler. Hem kendi kültürlerini hem de değişik kültürleri bu yolla tanıyabilirler. En önemlisi ise kendini sevmeyi, yaşamdan zevk almayı öğrenirler.</a:t>
            </a:r>
          </a:p>
          <a:p>
            <a:pPr algn="ctr">
              <a:buNone/>
            </a:pP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2204864"/>
            <a:ext cx="8229600" cy="1143000"/>
          </a:xfrm>
        </p:spPr>
        <p:txBody>
          <a:bodyPr/>
          <a:lstStyle/>
          <a:p>
            <a:r>
              <a:rPr lang="tr-TR" dirty="0" smtClean="0"/>
              <a:t>KİTAP EN İYİ DOSTTUR</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1484784"/>
            <a:ext cx="8229600" cy="1143000"/>
          </a:xfrm>
        </p:spPr>
        <p:txBody>
          <a:bodyPr>
            <a:noAutofit/>
          </a:bodyPr>
          <a:lstStyle/>
          <a:p>
            <a:r>
              <a:rPr lang="tr-TR" sz="4800" dirty="0" smtClean="0"/>
              <a:t>DİNLEDİĞİNİZ İÇİN TEŞEKKÜRLER</a:t>
            </a:r>
            <a:endParaRPr lang="tr-TR" sz="4800" dirty="0"/>
          </a:p>
        </p:txBody>
      </p:sp>
      <p:sp>
        <p:nvSpPr>
          <p:cNvPr id="3" name="2 İçerik Yer Tutucusu"/>
          <p:cNvSpPr>
            <a:spLocks noGrp="1"/>
          </p:cNvSpPr>
          <p:nvPr>
            <p:ph idx="1"/>
          </p:nvPr>
        </p:nvSpPr>
        <p:spPr>
          <a:xfrm>
            <a:off x="467544" y="3356992"/>
            <a:ext cx="8229600" cy="1612776"/>
          </a:xfrm>
        </p:spPr>
        <p:txBody>
          <a:bodyPr>
            <a:normAutofit/>
          </a:bodyPr>
          <a:lstStyle/>
          <a:p>
            <a:pPr algn="ctr">
              <a:buNone/>
            </a:pPr>
            <a:r>
              <a:rPr lang="tr-TR" sz="2800" dirty="0" smtClean="0"/>
              <a:t>HAZIRLAYAN </a:t>
            </a:r>
          </a:p>
          <a:p>
            <a:pPr algn="ctr">
              <a:buNone/>
            </a:pPr>
            <a:r>
              <a:rPr lang="tr-TR" sz="2800" dirty="0" smtClean="0"/>
              <a:t>ÇİĞDEM KARATOPRAK YÖRÜK</a:t>
            </a:r>
            <a:endParaRPr lang="tr-TR"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normAutofit fontScale="90000"/>
          </a:bodyPr>
          <a:lstStyle/>
          <a:p>
            <a:r>
              <a:rPr lang="tr-TR" b="1" dirty="0"/>
              <a:t>Kitap Okumanın Çocuk Gelişimine Etkileri</a:t>
            </a:r>
            <a:br>
              <a:rPr lang="tr-TR" b="1" dirty="0"/>
            </a:br>
            <a:endParaRPr lang="tr-TR" dirty="0"/>
          </a:p>
        </p:txBody>
      </p:sp>
      <p:sp>
        <p:nvSpPr>
          <p:cNvPr id="3" name="2 İçerik Yer Tutucusu"/>
          <p:cNvSpPr>
            <a:spLocks noGrp="1"/>
          </p:cNvSpPr>
          <p:nvPr>
            <p:ph idx="1"/>
          </p:nvPr>
        </p:nvSpPr>
        <p:spPr/>
        <p:txBody>
          <a:bodyPr>
            <a:noAutofit/>
          </a:bodyPr>
          <a:lstStyle/>
          <a:p>
            <a:r>
              <a:rPr lang="tr-TR" sz="3000" dirty="0"/>
              <a:t>Çocuğun zihinsel, duygusal ve sosyal gelişiminde kitabın rolü çok büyüktür. Özellikle de çocuğunuz konuşmayı öğrenirken ona kitap okumak çok önemlidir. Bir çocuğun kitapla ilişkisi çocuk okumayı öğrenince başlamamalıdır. Zira çocuklarla kitapların ilişkileri bebeklik döneminde başlar. Anne ve babası kendisine masal okurken tanır çocuk kitabı. Daha sonra renkli ve resimli kitaplara yönelir çocuklar. Çocuğa kitap okumanın, çocuğun gelişimi için faydaları saymakla bitmeyecek kadar çoktur</a:t>
            </a:r>
            <a:r>
              <a:rPr lang="tr-TR" sz="3000" dirty="0" smtClean="0"/>
              <a:t>.</a:t>
            </a:r>
            <a:endParaRPr lang="tr-TR" sz="3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Çocuğa kitap okumanın yararlarından bazıları :</a:t>
            </a:r>
            <a:endParaRPr lang="tr-TR" dirty="0"/>
          </a:p>
        </p:txBody>
      </p:sp>
      <p:sp>
        <p:nvSpPr>
          <p:cNvPr id="3" name="2 İçerik Yer Tutucusu"/>
          <p:cNvSpPr>
            <a:spLocks noGrp="1"/>
          </p:cNvSpPr>
          <p:nvPr>
            <p:ph idx="1"/>
          </p:nvPr>
        </p:nvSpPr>
        <p:spPr>
          <a:xfrm>
            <a:off x="395536" y="2132856"/>
            <a:ext cx="5544616" cy="4453955"/>
          </a:xfrm>
        </p:spPr>
        <p:txBody>
          <a:bodyPr>
            <a:normAutofit fontScale="92500" lnSpcReduction="20000"/>
          </a:bodyPr>
          <a:lstStyle/>
          <a:p>
            <a:r>
              <a:rPr lang="tr-TR" dirty="0"/>
              <a:t>• Dil gelişimini hızlandırır.</a:t>
            </a:r>
            <a:br>
              <a:rPr lang="tr-TR" dirty="0"/>
            </a:br>
            <a:r>
              <a:rPr lang="tr-TR" dirty="0"/>
              <a:t/>
            </a:r>
            <a:br>
              <a:rPr lang="tr-TR" dirty="0"/>
            </a:br>
            <a:r>
              <a:rPr lang="tr-TR" dirty="0"/>
              <a:t>• Zihinsel gelişimi destekler.</a:t>
            </a:r>
            <a:br>
              <a:rPr lang="tr-TR" dirty="0"/>
            </a:br>
            <a:r>
              <a:rPr lang="tr-TR" dirty="0"/>
              <a:t/>
            </a:r>
            <a:br>
              <a:rPr lang="tr-TR" dirty="0"/>
            </a:br>
            <a:r>
              <a:rPr lang="tr-TR" dirty="0"/>
              <a:t>• Gerçek dünyayı tanıtır.</a:t>
            </a:r>
            <a:br>
              <a:rPr lang="tr-TR" dirty="0"/>
            </a:br>
            <a:r>
              <a:rPr lang="tr-TR" dirty="0"/>
              <a:t/>
            </a:r>
            <a:br>
              <a:rPr lang="tr-TR" dirty="0"/>
            </a:br>
            <a:r>
              <a:rPr lang="tr-TR" dirty="0"/>
              <a:t>• Anne-babayla sıcak bir ilişki gelişmesini destekler.</a:t>
            </a:r>
            <a:br>
              <a:rPr lang="tr-TR" dirty="0"/>
            </a:br>
            <a:r>
              <a:rPr lang="tr-TR" dirty="0"/>
              <a:t/>
            </a:r>
            <a:br>
              <a:rPr lang="tr-TR" dirty="0"/>
            </a:br>
            <a:r>
              <a:rPr lang="tr-TR" dirty="0"/>
              <a:t>• Çocuğun hayal gücünü genişletir.</a:t>
            </a:r>
          </a:p>
        </p:txBody>
      </p:sp>
      <p:pic>
        <p:nvPicPr>
          <p:cNvPr id="4" name="3 Resim" descr="http://img03.blogcu.com/images/d/i/k/dikkatbebekvar/665c171f13c1a06c11593b5b6ad4696c_1349178048.jpg"/>
          <p:cNvPicPr/>
          <p:nvPr/>
        </p:nvPicPr>
        <p:blipFill>
          <a:blip r:embed="rId2" cstate="print"/>
          <a:srcRect/>
          <a:stretch>
            <a:fillRect/>
          </a:stretch>
        </p:blipFill>
        <p:spPr bwMode="auto">
          <a:xfrm>
            <a:off x="6228184" y="2492896"/>
            <a:ext cx="2359025" cy="291211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6696744"/>
          </a:xfrm>
        </p:spPr>
        <p:txBody>
          <a:bodyPr>
            <a:normAutofit fontScale="70000" lnSpcReduction="20000"/>
          </a:bodyPr>
          <a:lstStyle/>
          <a:p>
            <a:pPr fontAlgn="base"/>
            <a:r>
              <a:rPr lang="tr-TR" sz="4500" dirty="0"/>
              <a:t>Okuma becerisi ve yaşam boyu sürecek okuma sevgisinin temelini oluşturur.</a:t>
            </a:r>
            <a:br>
              <a:rPr lang="tr-TR" sz="4500" dirty="0"/>
            </a:br>
            <a:r>
              <a:rPr lang="tr-TR" sz="4500" dirty="0"/>
              <a:t/>
            </a:r>
            <a:br>
              <a:rPr lang="tr-TR" sz="4500" dirty="0"/>
            </a:br>
            <a:r>
              <a:rPr lang="tr-TR" sz="4500" dirty="0"/>
              <a:t>• Kelime hazinesini geliştirdiği için çocuğun duygu ve düşüncelerini iyi ifade etmesine imkan sağlar.</a:t>
            </a:r>
            <a:br>
              <a:rPr lang="tr-TR" sz="4500" dirty="0"/>
            </a:br>
            <a:r>
              <a:rPr lang="tr-TR" sz="4500" dirty="0"/>
              <a:t/>
            </a:r>
            <a:br>
              <a:rPr lang="tr-TR" sz="4500" dirty="0"/>
            </a:br>
            <a:r>
              <a:rPr lang="tr-TR" sz="4500" dirty="0"/>
              <a:t>• Sevme, anlama, saygılı olma, hediye etme ve paylaşma gibi birçok kavramları öğretir.</a:t>
            </a:r>
            <a:br>
              <a:rPr lang="tr-TR" sz="4500" dirty="0"/>
            </a:br>
            <a:r>
              <a:rPr lang="tr-TR" sz="4500" dirty="0"/>
              <a:t/>
            </a:r>
            <a:br>
              <a:rPr lang="tr-TR" sz="4500" dirty="0"/>
            </a:br>
            <a:r>
              <a:rPr lang="tr-TR" sz="4500" dirty="0" smtClean="0"/>
              <a:t>• </a:t>
            </a:r>
            <a:r>
              <a:rPr lang="tr-TR" sz="4500" dirty="0"/>
              <a:t>Kendisine kitap okunan çocuklar hem farklı cümle kurulumlarını tanımış, hem de görsel olarak birçok kez harfleri tanıma imkânına sahip olmuş olacakları için ilköğretime geçtikleri dönemde dilbilgisi öğreniminde diğer çocuklara oranla daha rahat olurlar</a:t>
            </a:r>
            <a:r>
              <a:rPr lang="tr-TR" sz="4500" dirty="0" smtClean="0"/>
              <a:t>.</a:t>
            </a:r>
            <a:endParaRPr lang="tr-TR" sz="4500" dirty="0"/>
          </a:p>
          <a:p>
            <a:pPr fontAlgn="base">
              <a:buNone/>
            </a:pPr>
            <a:r>
              <a:rPr lang="tr-TR" dirty="0"/>
              <a:t> </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6"/>
            <a:ext cx="8229600" cy="5433467"/>
          </a:xfrm>
        </p:spPr>
        <p:txBody>
          <a:bodyPr/>
          <a:lstStyle/>
          <a:p>
            <a:r>
              <a:rPr lang="tr-TR" dirty="0" smtClean="0"/>
              <a:t>Kitap okunurken, çocuk rahatlar ve hoş vakit geçirir.</a:t>
            </a:r>
          </a:p>
          <a:p>
            <a:r>
              <a:rPr lang="tr-TR" dirty="0" smtClean="0"/>
              <a:t>Çocuklar</a:t>
            </a:r>
            <a:r>
              <a:rPr lang="tr-TR" dirty="0"/>
              <a:t>, kitap okumanın keyfine varırlar, böylece ileri yaşlarında kitap okumaya daha eğilimli olurlar. Yapılan araştırmalarda, araştırmacılar, kitap okumaya ne kadar erken başlanırsa o kadar etkili gelişimsel sonuçlar elde edileceğini vurguluyorlar</a:t>
            </a:r>
            <a:r>
              <a:rPr lang="tr-TR" dirty="0" smtClean="0"/>
              <a:t>.</a:t>
            </a:r>
          </a:p>
          <a:p>
            <a:pPr>
              <a:buNone/>
            </a:pP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600" b="1" dirty="0"/>
              <a:t>Çocukların yaş gruplarına göre hoşlandıkları kitaplar ise şöyledir;</a:t>
            </a:r>
            <a:r>
              <a:rPr lang="tr-TR" dirty="0"/>
              <a:t/>
            </a:r>
            <a:br>
              <a:rPr lang="tr-TR" dirty="0"/>
            </a:br>
            <a:endParaRPr lang="tr-TR" dirty="0"/>
          </a:p>
        </p:txBody>
      </p:sp>
      <p:sp>
        <p:nvSpPr>
          <p:cNvPr id="3" name="2 İçerik Yer Tutucusu"/>
          <p:cNvSpPr>
            <a:spLocks noGrp="1"/>
          </p:cNvSpPr>
          <p:nvPr>
            <p:ph idx="1"/>
          </p:nvPr>
        </p:nvSpPr>
        <p:spPr>
          <a:xfrm>
            <a:off x="457200" y="2636912"/>
            <a:ext cx="8147248" cy="3489251"/>
          </a:xfrm>
        </p:spPr>
        <p:txBody>
          <a:bodyPr>
            <a:normAutofit lnSpcReduction="10000"/>
          </a:bodyPr>
          <a:lstStyle/>
          <a:p>
            <a:r>
              <a:rPr lang="tr-TR" dirty="0"/>
              <a:t>Sesli, çıngıraklı, dokusu olan, yani miniğinizin elini değdirdiğinde hışırtı sesi duyabildiği, bezden yapılmış ama içerisinde farklı malzemelerle çeşitli yüzeyleri tanıyabildiği kitapları tercih edebilirsiniz. Ayna görevi gören sayfaları olanlar kendisini tanıması için de faydalı olacaktır</a:t>
            </a:r>
          </a:p>
        </p:txBody>
      </p:sp>
      <p:sp>
        <p:nvSpPr>
          <p:cNvPr id="6" name="5 Metin kutusu"/>
          <p:cNvSpPr txBox="1"/>
          <p:nvPr/>
        </p:nvSpPr>
        <p:spPr>
          <a:xfrm>
            <a:off x="971600" y="1412776"/>
            <a:ext cx="7056784" cy="646331"/>
          </a:xfrm>
          <a:prstGeom prst="rect">
            <a:avLst/>
          </a:prstGeom>
          <a:noFill/>
        </p:spPr>
        <p:txBody>
          <a:bodyPr wrap="square" rtlCol="0">
            <a:spAutoFit/>
          </a:bodyPr>
          <a:lstStyle/>
          <a:p>
            <a:r>
              <a:rPr lang="tr-TR" sz="3600" b="1" dirty="0" smtClean="0"/>
              <a:t>0-1 YAŞ İÇİN:</a:t>
            </a:r>
            <a:endParaRPr lang="tr-TR" sz="36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çocuk ve kitap ile ilgili görsel sonucu"/>
          <p:cNvPicPr>
            <a:picLocks noChangeAspect="1" noChangeArrowheads="1"/>
          </p:cNvPicPr>
          <p:nvPr/>
        </p:nvPicPr>
        <p:blipFill>
          <a:blip r:embed="rId2" cstate="print"/>
          <a:srcRect/>
          <a:stretch>
            <a:fillRect/>
          </a:stretch>
        </p:blipFill>
        <p:spPr bwMode="auto">
          <a:xfrm>
            <a:off x="1691680" y="803598"/>
            <a:ext cx="2520280" cy="3024336"/>
          </a:xfrm>
          <a:prstGeom prst="rect">
            <a:avLst/>
          </a:prstGeom>
          <a:noFill/>
        </p:spPr>
      </p:pic>
      <p:pic>
        <p:nvPicPr>
          <p:cNvPr id="1030" name="Picture 6" descr="çocuk ve kitap ile ilgili görsel sonucu"/>
          <p:cNvPicPr>
            <a:picLocks noChangeAspect="1" noChangeArrowheads="1"/>
          </p:cNvPicPr>
          <p:nvPr/>
        </p:nvPicPr>
        <p:blipFill>
          <a:blip r:embed="rId3" cstate="print"/>
          <a:srcRect/>
          <a:stretch>
            <a:fillRect/>
          </a:stretch>
        </p:blipFill>
        <p:spPr bwMode="auto">
          <a:xfrm>
            <a:off x="4788023" y="2420889"/>
            <a:ext cx="2583109" cy="2460104"/>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88640"/>
            <a:ext cx="8964488" cy="5937523"/>
          </a:xfrm>
        </p:spPr>
        <p:txBody>
          <a:bodyPr>
            <a:noAutofit/>
          </a:bodyPr>
          <a:lstStyle/>
          <a:p>
            <a:pPr>
              <a:lnSpc>
                <a:spcPct val="150000"/>
              </a:lnSpc>
            </a:pPr>
            <a:r>
              <a:rPr lang="tr-TR" sz="2800" dirty="0"/>
              <a:t>Bunları unutmayın: </a:t>
            </a:r>
            <a:br>
              <a:rPr lang="tr-TR" sz="2800" dirty="0"/>
            </a:br>
            <a:r>
              <a:rPr lang="tr-TR" sz="2800" dirty="0"/>
              <a:t>Bebekler iri resimli kitaplardan hoşlanır.</a:t>
            </a:r>
            <a:br>
              <a:rPr lang="tr-TR" sz="2800" dirty="0"/>
            </a:br>
            <a:r>
              <a:rPr lang="tr-TR" sz="2800" dirty="0" smtClean="0"/>
              <a:t>Bebekler </a:t>
            </a:r>
            <a:r>
              <a:rPr lang="tr-TR" sz="2800" dirty="0"/>
              <a:t>bebek resimlerinden hoşlanır.</a:t>
            </a:r>
            <a:br>
              <a:rPr lang="tr-TR" sz="2800" dirty="0"/>
            </a:br>
            <a:r>
              <a:rPr lang="tr-TR" sz="2800" dirty="0" smtClean="0"/>
              <a:t>Bebekler </a:t>
            </a:r>
            <a:r>
              <a:rPr lang="tr-TR" sz="2800" dirty="0"/>
              <a:t>tekerlemelerden ve şarkılardan hoşlanır.</a:t>
            </a:r>
            <a:br>
              <a:rPr lang="tr-TR" sz="2800" dirty="0"/>
            </a:br>
            <a:r>
              <a:rPr lang="tr-TR" sz="2800" dirty="0" smtClean="0"/>
              <a:t>Bebekler </a:t>
            </a:r>
            <a:r>
              <a:rPr lang="tr-TR" sz="2800" dirty="0"/>
              <a:t>aynı kitabın tekrar tekrar okunmasından hoşlanır.</a:t>
            </a:r>
            <a:br>
              <a:rPr lang="tr-TR" sz="2800" dirty="0"/>
            </a:br>
            <a:r>
              <a:rPr lang="tr-TR" sz="2800" dirty="0" smtClean="0"/>
              <a:t>Resimlerin </a:t>
            </a:r>
            <a:r>
              <a:rPr lang="tr-TR" sz="2800" dirty="0"/>
              <a:t>adını söylerken parmağınızla o resmi gösterin. Bebekler böyle öğrenir.</a:t>
            </a:r>
            <a:br>
              <a:rPr lang="tr-TR" sz="2800" dirty="0"/>
            </a:br>
            <a:r>
              <a:rPr lang="tr-TR" sz="2800" dirty="0" smtClean="0"/>
              <a:t>Kitap </a:t>
            </a:r>
            <a:r>
              <a:rPr lang="tr-TR" sz="2800" dirty="0"/>
              <a:t>okurken bebeği kucağınızda tutun.</a:t>
            </a:r>
            <a:br>
              <a:rPr lang="tr-TR" sz="2800" dirty="0"/>
            </a:br>
            <a:r>
              <a:rPr lang="tr-TR" sz="2800" dirty="0" smtClean="0"/>
              <a:t>Okurken </a:t>
            </a:r>
            <a:r>
              <a:rPr lang="tr-TR" sz="2800" dirty="0"/>
              <a:t>ses tonunuz ve yüzünüzde ifadeler oluşturun, ancak abartılı ifadelerden kaçının.</a:t>
            </a:r>
            <a:r>
              <a:rPr lang="tr-TR" sz="2800" b="1" dirty="0"/>
              <a:t/>
            </a:r>
            <a:br>
              <a:rPr lang="tr-TR" sz="2800" b="1" dirty="0"/>
            </a:br>
            <a:endParaRPr lang="tr-TR" sz="28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78</TotalTime>
  <Words>1004</Words>
  <Application>Microsoft Office PowerPoint</Application>
  <PresentationFormat>Ekran Gösterisi (4:3)</PresentationFormat>
  <Paragraphs>60</Paragraphs>
  <Slides>23</Slides>
  <Notes>1</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Gezinti</vt:lpstr>
      <vt:lpstr>ÇOCUK VE KİTAP</vt:lpstr>
      <vt:lpstr>Slayt 2</vt:lpstr>
      <vt:lpstr>Kitap Okumanın Çocuk Gelişimine Etkileri </vt:lpstr>
      <vt:lpstr>Çocuğa kitap okumanın yararlarından bazıları :</vt:lpstr>
      <vt:lpstr>Slayt 5</vt:lpstr>
      <vt:lpstr>Slayt 6</vt:lpstr>
      <vt:lpstr>Çocukların yaş gruplarına göre hoşlandıkları kitaplar ise şöyledir; </vt:lpstr>
      <vt:lpstr>Slayt 8</vt:lpstr>
      <vt:lpstr>Slayt 9</vt:lpstr>
      <vt:lpstr>Slayt 10</vt:lpstr>
      <vt:lpstr>Slayt 11</vt:lpstr>
      <vt:lpstr>Slayt 12</vt:lpstr>
      <vt:lpstr>Slayt 13</vt:lpstr>
      <vt:lpstr>Slayt 14</vt:lpstr>
      <vt:lpstr>Slayt 15</vt:lpstr>
      <vt:lpstr>Slayt 16</vt:lpstr>
      <vt:lpstr>Çocuklarınıza kitap okuma alışkanlığını kazandırmak için izleyebileceğiniz yollar şöyle sıralanabilir; </vt:lpstr>
      <vt:lpstr>Slayt 18</vt:lpstr>
      <vt:lpstr>Slayt 19</vt:lpstr>
      <vt:lpstr>Slayt 20</vt:lpstr>
      <vt:lpstr>Slayt 21</vt:lpstr>
      <vt:lpstr>KİTAP EN İYİ DOSTTUR</vt:lpstr>
      <vt:lpstr>DİNLEDİĞİNİZ İÇİN TEŞEKKÜRLER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 VE KİTAP</dc:title>
  <dc:creator>Okul</dc:creator>
  <cp:lastModifiedBy>Okul</cp:lastModifiedBy>
  <cp:revision>9</cp:revision>
  <dcterms:created xsi:type="dcterms:W3CDTF">2015-04-08T07:10:29Z</dcterms:created>
  <dcterms:modified xsi:type="dcterms:W3CDTF">2015-04-28T07:43:27Z</dcterms:modified>
</cp:coreProperties>
</file>